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  <p:sldMasterId id="214748366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6858000" cx="12192000"/>
  <p:notesSz cx="6858000" cy="9144000"/>
  <p:embeddedFontLst>
    <p:embeddedFont>
      <p:font typeface="Quattrocento Sans"/>
      <p:regular r:id="rId16"/>
      <p:bold r:id="rId17"/>
      <p:italic r:id="rId18"/>
      <p:boldItalic r:id="rId19"/>
    </p:embeddedFont>
    <p:embeddedFont>
      <p:font typeface="Century Gothic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4" roundtripDataSignature="AMtx7mgktZTXhpqFiiLddf5SobBU1dO/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enturyGothic-regular.fntdata"/><Relationship Id="rId22" Type="http://schemas.openxmlformats.org/officeDocument/2006/relationships/font" Target="fonts/CenturyGothic-italic.fntdata"/><Relationship Id="rId21" Type="http://schemas.openxmlformats.org/officeDocument/2006/relationships/font" Target="fonts/CenturyGothic-bold.fntdata"/><Relationship Id="rId24" Type="http://customschemas.google.com/relationships/presentationmetadata" Target="metadata"/><Relationship Id="rId23" Type="http://schemas.openxmlformats.org/officeDocument/2006/relationships/font" Target="fonts/CenturyGothic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QuattrocentoSans-bold.fntdata"/><Relationship Id="rId16" Type="http://schemas.openxmlformats.org/officeDocument/2006/relationships/font" Target="fonts/QuattrocentoSans-regular.fntdata"/><Relationship Id="rId19" Type="http://schemas.openxmlformats.org/officeDocument/2006/relationships/font" Target="fonts/QuattrocentoSans-boldItalic.fntdata"/><Relationship Id="rId18" Type="http://schemas.openxmlformats.org/officeDocument/2006/relationships/font" Target="fonts/QuattrocentoSans-italic.fntdata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tr-T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90" name="Google Shape;19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b="0" i="0" lang="tr-T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24" name="Google Shape;324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tr-T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84" name="Google Shape;384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5" name="Google Shape;385;p2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tr-T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Slaydı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1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2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lı İçerik" type="objTx">
  <p:cSld name="OBJECT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4"/>
          <p:cNvSpPr txBox="1"/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4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indent="-309880" lvl="2" marL="13716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indent="-299719" lvl="3" marL="1828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indent="-299720" lvl="4" marL="22860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indent="-299720" lvl="5" marL="27432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indent="-299720" lvl="6" marL="32004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indent="-299720" lvl="7" marL="3657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indent="-299720" lvl="8" marL="4114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/>
        </p:txBody>
      </p:sp>
      <p:sp>
        <p:nvSpPr>
          <p:cNvPr id="79" name="Google Shape;79;p34"/>
          <p:cNvSpPr txBox="1"/>
          <p:nvPr>
            <p:ph idx="2" type="body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0" name="Google Shape;80;p3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lı Resim" type="picTx">
  <p:cSld name="PICTURE_WITH_CAPTIO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8"/>
          <p:cNvSpPr txBox="1"/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38"/>
          <p:cNvSpPr/>
          <p:nvPr>
            <p:ph idx="2" type="pic"/>
          </p:nvPr>
        </p:nvSpPr>
        <p:spPr>
          <a:xfrm>
            <a:off x="6949546" y="1143000"/>
            <a:ext cx="3200400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86" name="Google Shape;86;p38"/>
          <p:cNvSpPr txBox="1"/>
          <p:nvPr>
            <p:ph idx="1" type="body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7" name="Google Shape;87;p3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3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azılı Panoramik Resim">
  <p:cSld name="Yazılı Panoramik Resim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4"/>
          <p:cNvSpPr txBox="1"/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54"/>
          <p:cNvSpPr/>
          <p:nvPr>
            <p:ph idx="2" type="pic"/>
          </p:nvPr>
        </p:nvSpPr>
        <p:spPr>
          <a:xfrm>
            <a:off x="1154955" y="685800"/>
            <a:ext cx="8825658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93" name="Google Shape;93;p54"/>
          <p:cNvSpPr txBox="1"/>
          <p:nvPr>
            <p:ph idx="1" type="body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4" name="Google Shape;94;p5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5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5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ve Resim Yazısı">
  <p:cSld name="Başlık ve Resim Yazısı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5"/>
          <p:cNvSpPr txBox="1"/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55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0" name="Google Shape;100;p5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5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5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im Yazılı Alıntı">
  <p:cSld name="Resim Yazılı Alıntı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6"/>
          <p:cNvSpPr txBox="1"/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56"/>
          <p:cNvSpPr txBox="1"/>
          <p:nvPr>
            <p:ph idx="1" type="body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6" name="Google Shape;106;p56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7" name="Google Shape;107;p5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5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5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  <p:sp>
        <p:nvSpPr>
          <p:cNvPr id="110" name="Google Shape;110;p56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tr-TR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1" name="Google Shape;111;p56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tr-TR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İsim Kartı">
  <p:cSld name="İsim Kartı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7"/>
          <p:cNvSpPr txBox="1"/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57"/>
          <p:cNvSpPr txBox="1"/>
          <p:nvPr>
            <p:ph idx="1" type="body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5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5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5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Sütun">
  <p:cSld name="3 Sütun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58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1" name="Google Shape;121;p58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2" name="Google Shape;122;p58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3" name="Google Shape;123;p58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4" name="Google Shape;124;p58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5" name="Google Shape;125;p58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26" name="Google Shape;126;p58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" name="Google Shape;127;p58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" name="Google Shape;128;p5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5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5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Resim Sütunu">
  <p:cSld name="3 Resim Sütunu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59"/>
          <p:cNvSpPr txBox="1"/>
          <p:nvPr>
            <p:ph idx="1" type="body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34" name="Google Shape;134;p59"/>
          <p:cNvSpPr/>
          <p:nvPr>
            <p:ph idx="2" type="pic"/>
          </p:nvPr>
        </p:nvSpPr>
        <p:spPr>
          <a:xfrm>
            <a:off x="652463" y="2209800"/>
            <a:ext cx="2940050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35" name="Google Shape;135;p59"/>
          <p:cNvSpPr txBox="1"/>
          <p:nvPr>
            <p:ph idx="3" type="body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36" name="Google Shape;136;p59"/>
          <p:cNvSpPr txBox="1"/>
          <p:nvPr>
            <p:ph idx="4" type="body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37" name="Google Shape;137;p59"/>
          <p:cNvSpPr/>
          <p:nvPr>
            <p:ph idx="5" type="pic"/>
          </p:nvPr>
        </p:nvSpPr>
        <p:spPr>
          <a:xfrm>
            <a:off x="3889374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38" name="Google Shape;138;p59"/>
          <p:cNvSpPr txBox="1"/>
          <p:nvPr>
            <p:ph idx="6" type="body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39" name="Google Shape;139;p59"/>
          <p:cNvSpPr txBox="1"/>
          <p:nvPr>
            <p:ph idx="7" type="body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40" name="Google Shape;140;p59"/>
          <p:cNvSpPr/>
          <p:nvPr>
            <p:ph idx="8" type="pic"/>
          </p:nvPr>
        </p:nvSpPr>
        <p:spPr>
          <a:xfrm>
            <a:off x="7124699" y="2209800"/>
            <a:ext cx="2932113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41" name="Google Shape;141;p59"/>
          <p:cNvSpPr txBox="1"/>
          <p:nvPr>
            <p:ph idx="9" type="body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42" name="Google Shape;142;p59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" name="Google Shape;143;p59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" name="Google Shape;144;p5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5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ve Dikey Metin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60"/>
          <p:cNvSpPr txBox="1"/>
          <p:nvPr>
            <p:ph idx="1" type="body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50" name="Google Shape;150;p6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6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6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key Başlık ve Metin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1"/>
          <p:cNvSpPr txBox="1"/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61"/>
          <p:cNvSpPr txBox="1"/>
          <p:nvPr>
            <p:ph idx="1" type="body"/>
          </p:nvPr>
        </p:nvSpPr>
        <p:spPr>
          <a:xfrm rot="5400000">
            <a:off x="1679576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56" name="Google Shape;156;p6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6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6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ve İçerik">
  <p:cSld name="1_Başlık ve İçeri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/>
          <p:nvPr>
            <p:ph idx="1" type="body"/>
          </p:nvPr>
        </p:nvSpPr>
        <p:spPr>
          <a:xfrm>
            <a:off x="604433" y="1604211"/>
            <a:ext cx="10983131" cy="45727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sz="2800"/>
            </a:lvl1pPr>
            <a:lvl2pPr indent="-3810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2400"/>
            </a:lvl2pPr>
            <a:lvl3pPr indent="-355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None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 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22"/>
          <p:cNvSpPr txBox="1"/>
          <p:nvPr>
            <p:ph type="title"/>
          </p:nvPr>
        </p:nvSpPr>
        <p:spPr>
          <a:xfrm>
            <a:off x="604838" y="449263"/>
            <a:ext cx="10982325" cy="747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9pPr>
          </a:lstStyle>
          <a:p/>
        </p:txBody>
      </p:sp>
      <p:sp>
        <p:nvSpPr>
          <p:cNvPr id="30" name="Google Shape;30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attrocento Sans"/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31" name="Google Shape;31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attrocento Sans"/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ve İçerik">
  <p:cSld name="1_Başlık ve İçerik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idx="1" type="body"/>
          </p:nvPr>
        </p:nvSpPr>
        <p:spPr>
          <a:xfrm>
            <a:off x="604433" y="1604211"/>
            <a:ext cx="10983131" cy="45727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sz="2800"/>
            </a:lvl1pPr>
            <a:lvl2pPr indent="-3810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2400"/>
            </a:lvl2pPr>
            <a:lvl3pPr indent="-355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None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 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3" name="Google Shape;173;p26"/>
          <p:cNvSpPr txBox="1"/>
          <p:nvPr>
            <p:ph type="title"/>
          </p:nvPr>
        </p:nvSpPr>
        <p:spPr>
          <a:xfrm>
            <a:off x="604838" y="449263"/>
            <a:ext cx="10982325" cy="747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174" name="Google Shape;174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attrocento Sans"/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75" name="Google Shape;175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attrocento Sans"/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76" name="Google Shape;176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ölüm Üst Bilgisi">
  <p:cSld name="1_Bölüm Üst Bilgisi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521208" y="1536192"/>
            <a:ext cx="6876288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9pPr>
          </a:lstStyle>
          <a:p/>
        </p:txBody>
      </p:sp>
      <p:sp>
        <p:nvSpPr>
          <p:cNvPr id="35" name="Google Shape;35;p27"/>
          <p:cNvSpPr txBox="1"/>
          <p:nvPr>
            <p:ph idx="1" type="body"/>
          </p:nvPr>
        </p:nvSpPr>
        <p:spPr>
          <a:xfrm>
            <a:off x="539496" y="2560320"/>
            <a:ext cx="9445752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048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Char char="•"/>
              <a:defRPr sz="1200">
                <a:solidFill>
                  <a:srgbClr val="3F3F3F"/>
                </a:solidFill>
              </a:defRPr>
            </a:lvl3pPr>
            <a:lvl4pPr indent="-3048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Char char="•"/>
              <a:defRPr sz="1200">
                <a:solidFill>
                  <a:srgbClr val="3F3F3F"/>
                </a:solidFill>
              </a:defRPr>
            </a:lvl4pPr>
            <a:lvl5pPr indent="-3048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Char char="•"/>
              <a:defRPr sz="1200"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attrocento Sans"/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37" name="Google Shape;37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attrocento Sans"/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38" name="Google Shape;38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ve İçerik" type="obj">
  <p:cSld name="OBJEC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8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2" name="Google Shape;42;p2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ölüm Üst Bilgisi" type="secHead">
  <p:cSld name="SECTION_HEAD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9"/>
          <p:cNvSpPr txBox="1"/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9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İki İçerik" type="twoObj">
  <p:cSld name="TWO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0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54" name="Google Shape;54;p30"/>
          <p:cNvSpPr txBox="1"/>
          <p:nvPr>
            <p:ph idx="2" type="body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55" name="Google Shape;55;p3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arşılaştırma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1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1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1" name="Google Shape;61;p31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62" name="Google Shape;62;p31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3" name="Google Shape;63;p31"/>
          <p:cNvSpPr txBox="1"/>
          <p:nvPr>
            <p:ph idx="4" type="body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64" name="Google Shape;64;p3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alnızca Başlık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2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3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ş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5.xml"/><Relationship Id="rId22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19.xml"/><Relationship Id="rId23" Type="http://schemas.openxmlformats.org/officeDocument/2006/relationships/slideLayout" Target="../slideLayouts/slideLayout18.xml"/><Relationship Id="rId1" Type="http://schemas.openxmlformats.org/officeDocument/2006/relationships/image" Target="../media/image4.png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slideLayout" Target="../slideLayouts/slideLayout4.xml"/><Relationship Id="rId25" Type="http://schemas.openxmlformats.org/officeDocument/2006/relationships/theme" Target="../theme/theme3.xml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Relationship Id="rId11" Type="http://schemas.openxmlformats.org/officeDocument/2006/relationships/slideLayout" Target="../slideLayouts/slideLayout6.xml"/><Relationship Id="rId10" Type="http://schemas.openxmlformats.org/officeDocument/2006/relationships/slideLayout" Target="../slideLayouts/slideLayout5.xml"/><Relationship Id="rId13" Type="http://schemas.openxmlformats.org/officeDocument/2006/relationships/slideLayout" Target="../slideLayouts/slideLayout8.xml"/><Relationship Id="rId12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9.xml"/><Relationship Id="rId17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20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0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0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0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" name="Google Shape;13;p20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0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" name="Google Shape;17;p20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" name="Google Shape;18;p2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" name="Google Shape;19;p2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" name="Google Shape;20;p2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  <p:sldLayoutId id="2147483661" r:id="rId18"/>
    <p:sldLayoutId id="2147483662" r:id="rId19"/>
    <p:sldLayoutId id="2147483663" r:id="rId20"/>
    <p:sldLayoutId id="2147483664" r:id="rId21"/>
    <p:sldLayoutId id="2147483665" r:id="rId22"/>
    <p:sldLayoutId id="2147483666" r:id="rId23"/>
    <p:sldLayoutId id="2147483667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3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3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3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3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8" name="Google Shape;168;p2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Century Gothic"/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Century Gothic"/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Century Gothic"/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Century Gothic"/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Century Gothic"/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Century Gothic"/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Century Gothic"/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Century Gothic"/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Century Gothic"/>
              <a:buNone/>
              <a:defRPr b="0" i="0" sz="280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Relationship Id="rId8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Relationship Id="rId8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Relationship Id="rId8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Relationship Id="rId8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Relationship Id="rId8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Relationship Id="rId8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A7589"/>
            </a:gs>
            <a:gs pos="23000">
              <a:srgbClr val="4A7589"/>
            </a:gs>
            <a:gs pos="69000">
              <a:srgbClr val="3F6373"/>
            </a:gs>
            <a:gs pos="97000">
              <a:srgbClr val="3A5C6B"/>
            </a:gs>
            <a:gs pos="100000">
              <a:srgbClr val="3A5C6B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"/>
          <p:cNvSpPr txBox="1"/>
          <p:nvPr>
            <p:ph type="ctrTitle"/>
          </p:nvPr>
        </p:nvSpPr>
        <p:spPr>
          <a:xfrm>
            <a:off x="761999" y="1853761"/>
            <a:ext cx="1066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rPr lang="tr-TR" sz="4000">
                <a:solidFill>
                  <a:schemeClr val="lt1"/>
                </a:solidFill>
              </a:rPr>
              <a:t>Makine Öğrenmesi 3.Kur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183" name="Google Shape;183;p1"/>
          <p:cNvSpPr txBox="1"/>
          <p:nvPr>
            <p:ph idx="1" type="subTitle"/>
          </p:nvPr>
        </p:nvSpPr>
        <p:spPr>
          <a:xfrm>
            <a:off x="1383275" y="3843193"/>
            <a:ext cx="3833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b="1" lang="tr-TR">
                <a:solidFill>
                  <a:schemeClr val="lt1"/>
                </a:solidFill>
              </a:rPr>
              <a:t>KAAN BIÇAKCI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tr-TR">
                <a:solidFill>
                  <a:schemeClr val="lt1"/>
                </a:solidFill>
              </a:rPr>
              <a:t>MACHINE LEARNING ENGINEER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1"/>
          <p:cNvSpPr txBox="1"/>
          <p:nvPr>
            <p:ph idx="4294967295" type="subTitle"/>
          </p:nvPr>
        </p:nvSpPr>
        <p:spPr>
          <a:xfrm>
            <a:off x="8359775" y="3843338"/>
            <a:ext cx="3832225" cy="1055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i="0" lang="tr-TR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Emincan YILMAZ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tr-TR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MATHS TEACHER</a:t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https://www.maltepe.edu.tr/Content/MainWebsite/img/maltepe-uni-logo.svg" id="185" name="Google Shape;185;p1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descr="https://www.maltepe.edu.tr/Content/MainWebsite/img/maltepe-uni-logo.svg" id="186" name="Google Shape;186;p1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descr="logo içeren bir resim&#10;&#10;Açıklama otomatik olarak oluşturuldu" id="187" name="Google Shape;18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53060" y="-389892"/>
            <a:ext cx="4403851" cy="41206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6" name="Google Shape;196;p2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9" name="Google Shape;199;p2"/>
          <p:cNvSpPr txBox="1"/>
          <p:nvPr>
            <p:ph type="title"/>
          </p:nvPr>
        </p:nvSpPr>
        <p:spPr>
          <a:xfrm>
            <a:off x="648930" y="629266"/>
            <a:ext cx="4795482" cy="1641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tr-TR"/>
              <a:t>İçerikler</a:t>
            </a:r>
            <a:endParaRPr/>
          </a:p>
        </p:txBody>
      </p:sp>
      <p:pic>
        <p:nvPicPr>
          <p:cNvPr id="200" name="Google Shape;200;p2"/>
          <p:cNvPicPr preferRelativeResize="0"/>
          <p:nvPr/>
        </p:nvPicPr>
        <p:blipFill rotWithShape="1">
          <a:blip r:embed="rId8">
            <a:alphaModFix/>
          </a:blip>
          <a:srcRect b="-2" l="1599" r="1749" t="0"/>
          <a:stretch/>
        </p:blipFill>
        <p:spPr>
          <a:xfrm>
            <a:off x="6094410" y="609601"/>
            <a:ext cx="5449889" cy="5638797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2745"/>
              </a:srgbClr>
            </a:outerShdw>
          </a:effectLst>
        </p:spPr>
      </p:pic>
      <p:sp>
        <p:nvSpPr>
          <p:cNvPr id="201" name="Google Shape;201;p2"/>
          <p:cNvSpPr/>
          <p:nvPr/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2" name="Google Shape;202;p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8888"/>
              </a:buClr>
              <a:buSzPts val="1200"/>
              <a:buNone/>
            </a:pPr>
            <a:fld id="{00000000-1234-1234-1234-123412341234}" type="slidenum">
              <a:rPr lang="tr-TR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2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3" name="Google Shape;203;p2"/>
          <p:cNvSpPr txBox="1"/>
          <p:nvPr>
            <p:ph idx="1" type="body"/>
          </p:nvPr>
        </p:nvSpPr>
        <p:spPr>
          <a:xfrm>
            <a:off x="705100" y="1463533"/>
            <a:ext cx="4797256" cy="46934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▪"/>
            </a:pPr>
            <a:r>
              <a:rPr lang="tr-TR" sz="1400"/>
              <a:t> Scaling (Ölçeklendirme)</a:t>
            </a:r>
            <a:endParaRPr/>
          </a:p>
          <a:p>
            <a:pPr indent="-21463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</a:pPr>
            <a:r>
              <a:t/>
            </a:r>
            <a:endParaRPr sz="1400"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▪"/>
            </a:pPr>
            <a:r>
              <a:rPr lang="tr-TR" sz="1400"/>
              <a:t> Outlier (Aykırı Değer)</a:t>
            </a:r>
            <a:endParaRPr/>
          </a:p>
          <a:p>
            <a:pPr indent="-21463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</a:pPr>
            <a:r>
              <a:t/>
            </a:r>
            <a:endParaRPr sz="1400"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▪"/>
            </a:pPr>
            <a:r>
              <a:rPr lang="tr-TR" sz="1400"/>
              <a:t> Cross-Validation</a:t>
            </a:r>
            <a:endParaRPr/>
          </a:p>
          <a:p>
            <a:pPr indent="-21463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</a:pPr>
            <a:r>
              <a:t/>
            </a:r>
            <a:endParaRPr sz="1400"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▪"/>
            </a:pPr>
            <a:r>
              <a:rPr lang="tr-TR" sz="1400"/>
              <a:t> Feature Selection</a:t>
            </a:r>
            <a:endParaRPr/>
          </a:p>
          <a:p>
            <a:pPr indent="-21463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</a:pPr>
            <a:r>
              <a:t/>
            </a:r>
            <a:endParaRPr sz="1400"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▪"/>
            </a:pPr>
            <a:r>
              <a:rPr lang="tr-TR" sz="1400"/>
              <a:t> Feature Engineering</a:t>
            </a:r>
            <a:endParaRPr/>
          </a:p>
          <a:p>
            <a:pPr indent="-21463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</a:pPr>
            <a:r>
              <a:t/>
            </a:r>
            <a:endParaRPr sz="1400"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▪"/>
            </a:pPr>
            <a:r>
              <a:rPr lang="tr-TR" sz="1400"/>
              <a:t> Hyperparameter Optimization</a:t>
            </a:r>
            <a:endParaRPr/>
          </a:p>
          <a:p>
            <a:pPr indent="-21463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</a:pPr>
            <a:r>
              <a:t/>
            </a:r>
            <a:endParaRPr sz="1400"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▪"/>
            </a:pPr>
            <a:r>
              <a:rPr lang="tr-TR" sz="1400"/>
              <a:t> Evaluation</a:t>
            </a:r>
            <a:endParaRPr/>
          </a:p>
          <a:p>
            <a:pPr indent="-21463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None/>
            </a:pPr>
            <a:r>
              <a:t/>
            </a:r>
            <a:endParaRPr sz="1400"/>
          </a:p>
        </p:txBody>
      </p:sp>
      <p:sp>
        <p:nvSpPr>
          <p:cNvPr id="204" name="Google Shape;204;p2"/>
          <p:cNvSpPr txBox="1"/>
          <p:nvPr>
            <p:ph idx="11" type="ftr"/>
          </p:nvPr>
        </p:nvSpPr>
        <p:spPr>
          <a:xfrm>
            <a:off x="636915" y="6355080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b="0" i="0" lang="tr-TR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Machine Learning 3.Kur</a:t>
            </a:r>
            <a:endParaRPr b="0" i="0"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p2"/>
          <p:cNvSpPr txBox="1"/>
          <p:nvPr>
            <p:ph idx="10" type="dt"/>
          </p:nvPr>
        </p:nvSpPr>
        <p:spPr>
          <a:xfrm>
            <a:off x="10553700" y="6355080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Pts val="1200"/>
              <a:buFont typeface="Calibri"/>
              <a:buNone/>
            </a:pPr>
            <a:r>
              <a:rPr lang="tr-TR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30 Temmuz 2023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10"/>
          <p:cNvPicPr preferRelativeResize="0"/>
          <p:nvPr/>
        </p:nvPicPr>
        <p:blipFill rotWithShape="1">
          <a:blip r:embed="rId3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0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0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13" name="Google Shape;213;p10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10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6" name="Google Shape;216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7" name="Google Shape;217;p10"/>
          <p:cNvSpPr txBox="1"/>
          <p:nvPr>
            <p:ph type="title"/>
          </p:nvPr>
        </p:nvSpPr>
        <p:spPr>
          <a:xfrm>
            <a:off x="643855" y="1447799"/>
            <a:ext cx="3108626" cy="14447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tr-TR" sz="27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Scaling (Ölçeklendirme) Nedir?</a:t>
            </a:r>
            <a:endParaRPr/>
          </a:p>
        </p:txBody>
      </p:sp>
      <p:sp>
        <p:nvSpPr>
          <p:cNvPr id="218" name="Google Shape;218;p10"/>
          <p:cNvSpPr/>
          <p:nvPr/>
        </p:nvSpPr>
        <p:spPr>
          <a:xfrm>
            <a:off x="3948110" y="-1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0"/>
          <p:cNvSpPr/>
          <p:nvPr/>
        </p:nvSpPr>
        <p:spPr>
          <a:xfrm rot="-5400000">
            <a:off x="4747655" y="-586345"/>
            <a:ext cx="6858001" cy="8030691"/>
          </a:xfrm>
          <a:custGeom>
            <a:rect b="b" l="l" r="r" t="t"/>
            <a:pathLst>
              <a:path extrusionOk="0" h="8030691" w="685800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0" name="Google Shape;220;p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1" name="Google Shape;221;p1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200"/>
              <a:buNone/>
            </a:pPr>
            <a:fld id="{00000000-1234-1234-1234-123412341234}" type="slidenum">
              <a:rPr lang="tr-TR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2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2" name="Google Shape;222;p10"/>
          <p:cNvSpPr txBox="1"/>
          <p:nvPr>
            <p:ph idx="1" type="body"/>
          </p:nvPr>
        </p:nvSpPr>
        <p:spPr>
          <a:xfrm>
            <a:off x="643855" y="3072385"/>
            <a:ext cx="3108057" cy="2947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</a:pPr>
            <a:r>
              <a:rPr lang="tr-TR" sz="1400">
                <a:solidFill>
                  <a:srgbClr val="FFFFFF"/>
                </a:solidFill>
              </a:rPr>
              <a:t>Veri setindeki özellikler arasındaki büyük ölçek farklarını düzeltmek için kullanılan bir tekniktir.</a:t>
            </a:r>
            <a:endParaRPr/>
          </a:p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</a:pPr>
            <a:r>
              <a:rPr lang="tr-TR" sz="1400">
                <a:solidFill>
                  <a:srgbClr val="FFFFFF"/>
                </a:solidFill>
              </a:rPr>
              <a:t>Çeşitleri: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</a:pPr>
            <a:r>
              <a:rPr lang="tr-TR" sz="1400">
                <a:solidFill>
                  <a:srgbClr val="FFFFFF"/>
                </a:solidFill>
              </a:rPr>
              <a:t>Min-Max Scaling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</a:pPr>
            <a:r>
              <a:rPr lang="tr-TR" sz="1400">
                <a:solidFill>
                  <a:srgbClr val="FFFFFF"/>
                </a:solidFill>
              </a:rPr>
              <a:t>Z-Score Normalization (Standardizasyon)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</a:pPr>
            <a:r>
              <a:rPr lang="tr-TR" sz="1400">
                <a:solidFill>
                  <a:srgbClr val="FFFFFF"/>
                </a:solidFill>
              </a:rPr>
              <a:t>Robust Scaling</a:t>
            </a:r>
            <a:endParaRPr/>
          </a:p>
          <a:p>
            <a:pPr indent="-33528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223" name="Google Shape;223;p1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38702" y="1676400"/>
            <a:ext cx="7753298" cy="3837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2"/>
          <p:cNvPicPr preferRelativeResize="0"/>
          <p:nvPr/>
        </p:nvPicPr>
        <p:blipFill rotWithShape="1">
          <a:blip r:embed="rId3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2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1" name="Google Shape;231;p12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2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5" name="Google Shape;235;p12"/>
          <p:cNvSpPr txBox="1"/>
          <p:nvPr>
            <p:ph type="title"/>
          </p:nvPr>
        </p:nvSpPr>
        <p:spPr>
          <a:xfrm>
            <a:off x="643855" y="1447799"/>
            <a:ext cx="3108626" cy="14447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tr-TR" sz="32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Outlier Nedir</a:t>
            </a:r>
            <a:endParaRPr b="0" i="0" sz="3200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6" name="Google Shape;236;p12"/>
          <p:cNvSpPr/>
          <p:nvPr/>
        </p:nvSpPr>
        <p:spPr>
          <a:xfrm>
            <a:off x="3948110" y="-1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7" name="Google Shape;237;p12"/>
          <p:cNvSpPr/>
          <p:nvPr/>
        </p:nvSpPr>
        <p:spPr>
          <a:xfrm rot="-5400000">
            <a:off x="4747655" y="-586345"/>
            <a:ext cx="6858001" cy="8030691"/>
          </a:xfrm>
          <a:custGeom>
            <a:rect b="b" l="l" r="r" t="t"/>
            <a:pathLst>
              <a:path extrusionOk="0" h="8030691" w="685800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Google Shape;238;p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9" name="Google Shape;239;p1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200"/>
              <a:buNone/>
            </a:pPr>
            <a:fld id="{00000000-1234-1234-1234-123412341234}" type="slidenum">
              <a:rPr lang="tr-TR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2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0" name="Google Shape;240;p12"/>
          <p:cNvSpPr txBox="1"/>
          <p:nvPr>
            <p:ph idx="1" type="body"/>
          </p:nvPr>
        </p:nvSpPr>
        <p:spPr>
          <a:xfrm>
            <a:off x="643855" y="3072385"/>
            <a:ext cx="3108057" cy="2947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880"/>
              <a:buFont typeface="Noto Sans Symbols"/>
              <a:buChar char="►"/>
            </a:pPr>
            <a:r>
              <a:rPr lang="tr-TR" sz="1100">
                <a:solidFill>
                  <a:srgbClr val="FFFFFF"/>
                </a:solidFill>
              </a:rPr>
              <a:t>Veri setinde diğer gözlemlerden önemli ölçüde farklı olan değerler.</a:t>
            </a:r>
            <a:endParaRPr/>
          </a:p>
          <a:p>
            <a:pPr indent="-35052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880"/>
              <a:buFont typeface="Noto Sans Symbols"/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880"/>
              <a:buFont typeface="Noto Sans Symbols"/>
              <a:buChar char="►"/>
            </a:pPr>
            <a:r>
              <a:rPr lang="tr-TR" sz="1100">
                <a:solidFill>
                  <a:srgbClr val="FFFFFF"/>
                </a:solidFill>
              </a:rPr>
              <a:t>Tespit Yöntemleri:</a:t>
            </a:r>
            <a:endParaRPr/>
          </a:p>
          <a:p>
            <a:pPr indent="-3810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880"/>
              <a:buFont typeface="Noto Sans Symbols"/>
              <a:buChar char="►"/>
            </a:pPr>
            <a:r>
              <a:rPr lang="tr-TR" sz="1100">
                <a:solidFill>
                  <a:srgbClr val="FFFFFF"/>
                </a:solidFill>
              </a:rPr>
              <a:t>IQR (Interquartile Range): Q1-Q3 arasındaki değerler, IQR olarak adlandırılır. IQR * 1.5 dışındaki değerler aykırı kabul edilir.</a:t>
            </a:r>
            <a:endParaRPr/>
          </a:p>
          <a:p>
            <a:pPr indent="-3810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880"/>
              <a:buFont typeface="Noto Sans Symbols"/>
              <a:buChar char="►"/>
            </a:pPr>
            <a:r>
              <a:rPr lang="tr-TR" sz="1100">
                <a:solidFill>
                  <a:srgbClr val="FFFFFF"/>
                </a:solidFill>
              </a:rPr>
              <a:t>3 Sigma Rule: Ortalamanın 3 standart sapma dışında kalan değerler aykırı kabul edilir.</a:t>
            </a:r>
            <a:endParaRPr sz="1100">
              <a:solidFill>
                <a:srgbClr val="FFFFFF"/>
              </a:solidFill>
            </a:endParaRPr>
          </a:p>
        </p:txBody>
      </p:sp>
      <p:pic>
        <p:nvPicPr>
          <p:cNvPr descr="MspiCIiIiIiIiIiYgflRBERERERERERsYOCKCIiIiIiIiIidlAQRURERERERETEDgqiiIiIiIiIiIjYQUEUERERERERERE7KIgiIiIiIiIiImIHBVFEREREREREROygIIqIiIiIiIiIiB3+C2EzaxIthJ4MAAAAAElFTkSuQmCC (1105×588)" id="241" name="Google Shape;241;p1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518435" y="1666554"/>
            <a:ext cx="7673565" cy="408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13"/>
          <p:cNvPicPr preferRelativeResize="0"/>
          <p:nvPr/>
        </p:nvPicPr>
        <p:blipFill rotWithShape="1">
          <a:blip r:embed="rId3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13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3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9" name="Google Shape;249;p13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3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2" name="Google Shape;252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3" name="Google Shape;253;p13"/>
          <p:cNvSpPr txBox="1"/>
          <p:nvPr>
            <p:ph type="title"/>
          </p:nvPr>
        </p:nvSpPr>
        <p:spPr>
          <a:xfrm>
            <a:off x="643855" y="1023583"/>
            <a:ext cx="3108626" cy="14447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tr-TR" sz="32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Cross Validation</a:t>
            </a:r>
            <a:endParaRPr/>
          </a:p>
        </p:txBody>
      </p:sp>
      <p:sp>
        <p:nvSpPr>
          <p:cNvPr id="254" name="Google Shape;254;p13"/>
          <p:cNvSpPr/>
          <p:nvPr/>
        </p:nvSpPr>
        <p:spPr>
          <a:xfrm>
            <a:off x="3948110" y="-1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5" name="Google Shape;255;p13"/>
          <p:cNvSpPr/>
          <p:nvPr/>
        </p:nvSpPr>
        <p:spPr>
          <a:xfrm rot="-5400000">
            <a:off x="4747655" y="-586345"/>
            <a:ext cx="6858001" cy="8030691"/>
          </a:xfrm>
          <a:custGeom>
            <a:rect b="b" l="l" r="r" t="t"/>
            <a:pathLst>
              <a:path extrusionOk="0" h="8030691" w="685800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6" name="Google Shape;256;p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7" name="Google Shape;257;p1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200"/>
              <a:buNone/>
            </a:pPr>
            <a:fld id="{00000000-1234-1234-1234-123412341234}" type="slidenum">
              <a:rPr lang="tr-TR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2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3.1. Cross-validation: evaluating estimator performance — scikit-learn  1.3.0 documentation" id="258" name="Google Shape;258;p1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720782" y="1260859"/>
            <a:ext cx="7314508" cy="50652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13"/>
          <p:cNvGrpSpPr/>
          <p:nvPr/>
        </p:nvGrpSpPr>
        <p:grpSpPr>
          <a:xfrm>
            <a:off x="626853" y="2669684"/>
            <a:ext cx="3108056" cy="2947414"/>
            <a:chOff x="0" y="0"/>
            <a:chExt cx="3108056" cy="2947414"/>
          </a:xfrm>
        </p:grpSpPr>
        <p:sp>
          <p:nvSpPr>
            <p:cNvPr id="260" name="Google Shape;260;p13"/>
            <p:cNvSpPr/>
            <p:nvPr/>
          </p:nvSpPr>
          <p:spPr>
            <a:xfrm>
              <a:off x="0" y="0"/>
              <a:ext cx="2641848" cy="1326336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EC8150"/>
                </a:gs>
                <a:gs pos="100000">
                  <a:srgbClr val="BA4E0C"/>
                </a:gs>
              </a:gsLst>
              <a:lin ang="5400000" scaled="0"/>
            </a:gradFill>
            <a:ln>
              <a:noFill/>
            </a:ln>
            <a:effectLst>
              <a:outerShdw blurRad="38100" rotWithShape="0" dir="5400000" dist="25400">
                <a:srgbClr val="000000">
                  <a:alpha val="4470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3"/>
            <p:cNvSpPr txBox="1"/>
            <p:nvPr/>
          </p:nvSpPr>
          <p:spPr>
            <a:xfrm>
              <a:off x="38847" y="38847"/>
              <a:ext cx="1270976" cy="12486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entury Gothic"/>
                <a:buNone/>
              </a:pPr>
              <a:r>
                <a:rPr b="1" i="0" lang="tr-TR" sz="10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Nedir? </a:t>
              </a:r>
              <a:r>
                <a:rPr b="0" i="0" lang="tr-TR" sz="10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Modelin performansını değerlendirmek için kullanılan bir teknik.</a:t>
              </a:r>
              <a:endParaRPr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466208" y="1621078"/>
              <a:ext cx="2641848" cy="1326336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EC8150"/>
                </a:gs>
                <a:gs pos="100000">
                  <a:srgbClr val="BA4E0C"/>
                </a:gs>
              </a:gsLst>
              <a:lin ang="5400000" scaled="0"/>
            </a:gradFill>
            <a:ln>
              <a:noFill/>
            </a:ln>
            <a:effectLst>
              <a:outerShdw blurRad="38100" rotWithShape="0" dir="5400000" dist="25400">
                <a:srgbClr val="000000">
                  <a:alpha val="4470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3"/>
            <p:cNvSpPr txBox="1"/>
            <p:nvPr/>
          </p:nvSpPr>
          <p:spPr>
            <a:xfrm>
              <a:off x="504680" y="1659550"/>
              <a:ext cx="1236577" cy="12493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entury Gothic"/>
                <a:buNone/>
              </a:pPr>
              <a:r>
                <a:rPr b="1" i="0" lang="tr-TR" sz="10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Neden Yapılır? </a:t>
              </a:r>
              <a:r>
                <a:rPr b="0" i="0" lang="tr-TR" sz="10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Veri setinin farklı kısımlarını kullanarak modelin genelleştirme yeteneğini ölçmek.</a:t>
              </a:r>
              <a:endParaRPr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1779729" y="1042648"/>
              <a:ext cx="862118" cy="862118"/>
            </a:xfrm>
            <a:prstGeom prst="downArrow">
              <a:avLst>
                <a:gd fmla="val 55000" name="adj1"/>
                <a:gd fmla="val 45000" name="adj2"/>
              </a:avLst>
            </a:prstGeom>
            <a:solidFill>
              <a:srgbClr val="F5D1C9">
                <a:alpha val="89803"/>
              </a:srgbClr>
            </a:solidFill>
            <a:ln cap="rnd" cmpd="sng" w="9525">
              <a:solidFill>
                <a:srgbClr val="F5D1C9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3"/>
            <p:cNvSpPr txBox="1"/>
            <p:nvPr/>
          </p:nvSpPr>
          <p:spPr>
            <a:xfrm>
              <a:off x="1973706" y="1042648"/>
              <a:ext cx="474164" cy="6487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Century Gothic"/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14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14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14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3" name="Google Shape;273;p14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14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6" name="Google Shape;276;p14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tr-TR"/>
              <a:t>Feature Selection ve Feature Engineering</a:t>
            </a:r>
            <a:endParaRPr/>
          </a:p>
        </p:txBody>
      </p:sp>
      <p:sp>
        <p:nvSpPr>
          <p:cNvPr id="277" name="Google Shape;277;p1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200"/>
              <a:buNone/>
            </a:pPr>
            <a:fld id="{00000000-1234-1234-1234-123412341234}" type="slidenum">
              <a:rPr lang="tr-TR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2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278" name="Google Shape;278;p14"/>
          <p:cNvGrpSpPr/>
          <p:nvPr/>
        </p:nvGrpSpPr>
        <p:grpSpPr>
          <a:xfrm>
            <a:off x="643778" y="2048836"/>
            <a:ext cx="5019837" cy="4052472"/>
            <a:chOff x="903935" y="1980"/>
            <a:chExt cx="5019837" cy="4052472"/>
          </a:xfrm>
        </p:grpSpPr>
        <p:sp>
          <p:nvSpPr>
            <p:cNvPr id="279" name="Google Shape;279;p14"/>
            <p:cNvSpPr/>
            <p:nvPr/>
          </p:nvSpPr>
          <p:spPr>
            <a:xfrm>
              <a:off x="903935" y="1980"/>
              <a:ext cx="2091598" cy="1045799"/>
            </a:xfrm>
            <a:prstGeom prst="roundRect">
              <a:avLst>
                <a:gd fmla="val 10000" name="adj"/>
              </a:avLst>
            </a:prstGeom>
            <a:solidFill>
              <a:srgbClr val="B01210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4"/>
            <p:cNvSpPr txBox="1"/>
            <p:nvPr/>
          </p:nvSpPr>
          <p:spPr>
            <a:xfrm>
              <a:off x="934565" y="32610"/>
              <a:ext cx="2030338" cy="984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" lIns="9525" spcFirstLastPara="1" rIns="9525" wrap="square" tIns="95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entury Gothic"/>
                <a:buNone/>
              </a:pPr>
              <a:r>
                <a:rPr b="1" lang="tr-TR" sz="15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Feature Selection:</a:t>
              </a:r>
              <a:r>
                <a:rPr lang="tr-TR" sz="15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İlgili özellikleri seçme süreci.</a:t>
              </a:r>
              <a:endParaRPr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903935" y="1204649"/>
              <a:ext cx="2091598" cy="1045799"/>
            </a:xfrm>
            <a:prstGeom prst="roundRect">
              <a:avLst>
                <a:gd fmla="val 10000" name="adj"/>
              </a:avLst>
            </a:prstGeom>
            <a:solidFill>
              <a:srgbClr val="B01210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4"/>
            <p:cNvSpPr txBox="1"/>
            <p:nvPr/>
          </p:nvSpPr>
          <p:spPr>
            <a:xfrm>
              <a:off x="934565" y="1235279"/>
              <a:ext cx="2030338" cy="984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" lIns="9525" spcFirstLastPara="1" rIns="9525" wrap="square" tIns="95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entury Gothic"/>
                <a:buNone/>
              </a:pPr>
              <a:r>
                <a:rPr b="1" lang="tr-TR" sz="15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Feature Engineering: </a:t>
              </a:r>
              <a:r>
                <a:rPr lang="tr-TR" sz="15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Mevcut özelliklerden yeni özellikler oluşturma süreci.</a:t>
              </a:r>
              <a:endParaRPr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903935" y="2407319"/>
              <a:ext cx="2091598" cy="1045799"/>
            </a:xfrm>
            <a:prstGeom prst="roundRect">
              <a:avLst>
                <a:gd fmla="val 10000" name="adj"/>
              </a:avLst>
            </a:prstGeom>
            <a:solidFill>
              <a:srgbClr val="B01210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4"/>
            <p:cNvSpPr txBox="1"/>
            <p:nvPr/>
          </p:nvSpPr>
          <p:spPr>
            <a:xfrm>
              <a:off x="934565" y="2437949"/>
              <a:ext cx="2030338" cy="984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" lIns="9525" spcFirstLastPara="1" rIns="9525" wrap="square" tIns="95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entury Gothic"/>
                <a:buNone/>
              </a:pPr>
              <a:r>
                <a:rPr lang="tr-TR" sz="15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Nasıl Yapılır?</a:t>
              </a:r>
              <a:endParaRPr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5" name="Google Shape;285;p14"/>
            <p:cNvSpPr/>
            <p:nvPr/>
          </p:nvSpPr>
          <p:spPr>
            <a:xfrm rot="-2142401">
              <a:off x="2898692" y="2606348"/>
              <a:ext cx="1030324" cy="46406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rnd" cmpd="sng" w="19050">
              <a:solidFill>
                <a:srgbClr val="E9621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4"/>
            <p:cNvSpPr txBox="1"/>
            <p:nvPr/>
          </p:nvSpPr>
          <p:spPr>
            <a:xfrm rot="-2142401">
              <a:off x="3388096" y="2603793"/>
              <a:ext cx="51516" cy="515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500"/>
                <a:buFont typeface="Century Gothic"/>
                <a:buNone/>
              </a:pPr>
              <a:r>
                <a:t/>
              </a:r>
              <a:endParaRPr sz="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3832174" y="1805984"/>
              <a:ext cx="2091598" cy="1045799"/>
            </a:xfrm>
            <a:prstGeom prst="roundRect">
              <a:avLst>
                <a:gd fmla="val 10000" name="adj"/>
              </a:avLst>
            </a:prstGeom>
            <a:solidFill>
              <a:srgbClr val="E96210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4"/>
            <p:cNvSpPr txBox="1"/>
            <p:nvPr/>
          </p:nvSpPr>
          <p:spPr>
            <a:xfrm>
              <a:off x="3862804" y="1836614"/>
              <a:ext cx="2030338" cy="984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" lIns="9525" spcFirstLastPara="1" rIns="9525" wrap="square" tIns="95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entury Gothic"/>
                <a:buNone/>
              </a:pPr>
              <a:r>
                <a:rPr lang="tr-TR" sz="15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Selection: Çeşitli istatistiksel testler, ağaç tabanlı algoritmalar kullanılır.</a:t>
              </a:r>
              <a:endParaRPr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9" name="Google Shape;289;p14"/>
            <p:cNvSpPr/>
            <p:nvPr/>
          </p:nvSpPr>
          <p:spPr>
            <a:xfrm rot="2142401">
              <a:off x="2898692" y="3207683"/>
              <a:ext cx="1030324" cy="46406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rnd" cmpd="sng" w="19050">
              <a:solidFill>
                <a:srgbClr val="E9621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 txBox="1"/>
            <p:nvPr/>
          </p:nvSpPr>
          <p:spPr>
            <a:xfrm rot="2142401">
              <a:off x="3388096" y="3205128"/>
              <a:ext cx="51516" cy="515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500"/>
                <a:buFont typeface="Century Gothic"/>
                <a:buNone/>
              </a:pPr>
              <a:r>
                <a:t/>
              </a:r>
              <a:endParaRPr sz="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3832174" y="3008653"/>
              <a:ext cx="2091598" cy="1045799"/>
            </a:xfrm>
            <a:prstGeom prst="roundRect">
              <a:avLst>
                <a:gd fmla="val 10000" name="adj"/>
              </a:avLst>
            </a:prstGeom>
            <a:solidFill>
              <a:srgbClr val="E96210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4"/>
            <p:cNvSpPr txBox="1"/>
            <p:nvPr/>
          </p:nvSpPr>
          <p:spPr>
            <a:xfrm>
              <a:off x="3862804" y="3039283"/>
              <a:ext cx="2030338" cy="984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" lIns="9525" spcFirstLastPara="1" rIns="9525" wrap="square" tIns="95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entury Gothic"/>
                <a:buNone/>
              </a:pPr>
              <a:r>
                <a:rPr lang="tr-TR" sz="15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Engineering: Domain bilgisi, dönüşüm teknikleri kullanılır.</a:t>
              </a:r>
              <a:endParaRPr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id="293" name="Google Shape;293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519348" y="1676400"/>
            <a:ext cx="5672652" cy="4314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5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5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1" name="Google Shape;301;p15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15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4" name="Google Shape;304;p1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tr-TR"/>
              <a:t>Hyperparameter Optimization</a:t>
            </a:r>
            <a:endParaRPr/>
          </a:p>
        </p:txBody>
      </p:sp>
      <p:sp>
        <p:nvSpPr>
          <p:cNvPr id="305" name="Google Shape;305;p1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200"/>
              <a:buNone/>
            </a:pPr>
            <a:fld id="{00000000-1234-1234-1234-123412341234}" type="slidenum">
              <a:rPr lang="tr-TR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2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06" name="Google Shape;306;p15"/>
          <p:cNvGrpSpPr/>
          <p:nvPr/>
        </p:nvGrpSpPr>
        <p:grpSpPr>
          <a:xfrm>
            <a:off x="1392236" y="1286508"/>
            <a:ext cx="9404352" cy="5035576"/>
            <a:chOff x="0" y="1713"/>
            <a:chExt cx="9404352" cy="5035576"/>
          </a:xfrm>
        </p:grpSpPr>
        <p:sp>
          <p:nvSpPr>
            <p:cNvPr id="307" name="Google Shape;307;p15"/>
            <p:cNvSpPr/>
            <p:nvPr/>
          </p:nvSpPr>
          <p:spPr>
            <a:xfrm>
              <a:off x="0" y="4133074"/>
              <a:ext cx="9404352" cy="904215"/>
            </a:xfrm>
            <a:prstGeom prst="rect">
              <a:avLst/>
            </a:prstGeom>
            <a:solidFill>
              <a:srgbClr val="E96210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5"/>
            <p:cNvSpPr txBox="1"/>
            <p:nvPr/>
          </p:nvSpPr>
          <p:spPr>
            <a:xfrm>
              <a:off x="0" y="4133074"/>
              <a:ext cx="9404352" cy="4882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900" lIns="120900" spcFirstLastPara="1" rIns="120900" wrap="square" tIns="120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entury Gothic"/>
                <a:buNone/>
              </a:pPr>
              <a:r>
                <a:rPr lang="tr-TR" sz="17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Örnek: Optuna – Bayesian Optimization</a:t>
              </a:r>
              <a:endParaRPr sz="17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9" name="Google Shape;309;p15"/>
            <p:cNvSpPr/>
            <p:nvPr/>
          </p:nvSpPr>
          <p:spPr>
            <a:xfrm>
              <a:off x="0" y="4603266"/>
              <a:ext cx="9404352" cy="415939"/>
            </a:xfrm>
            <a:prstGeom prst="rect">
              <a:avLst/>
            </a:prstGeom>
            <a:solidFill>
              <a:srgbClr val="F5D1C9">
                <a:alpha val="89803"/>
              </a:srgbClr>
            </a:solidFill>
            <a:ln cap="rnd" cmpd="sng" w="19050">
              <a:solidFill>
                <a:srgbClr val="F5D1C9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5"/>
            <p:cNvSpPr txBox="1"/>
            <p:nvPr/>
          </p:nvSpPr>
          <p:spPr>
            <a:xfrm>
              <a:off x="0" y="4603266"/>
              <a:ext cx="9404352" cy="4159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500" lIns="92450" spcFirstLastPara="1" rIns="92450" wrap="square" tIns="165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Century Gothic"/>
                <a:buNone/>
              </a:pPr>
              <a:r>
                <a:rPr lang="tr-TR" sz="13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Belirlenen parametre havuzunda çok mantıklı istatistiksel bir yöntem izleyerek en iyi parametreleri bulur.</a:t>
              </a:r>
              <a:endParaRPr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1" name="Google Shape;311;p15"/>
            <p:cNvSpPr/>
            <p:nvPr/>
          </p:nvSpPr>
          <p:spPr>
            <a:xfrm rot="10800000">
              <a:off x="0" y="2755953"/>
              <a:ext cx="9404352" cy="1390683"/>
            </a:xfrm>
            <a:prstGeom prst="upArrowCallout">
              <a:avLst>
                <a:gd fmla="val 25000" name="adj1"/>
                <a:gd fmla="val 25000" name="adj2"/>
                <a:gd fmla="val 25000" name="adj3"/>
                <a:gd fmla="val 64977" name="adj4"/>
              </a:avLst>
            </a:prstGeom>
            <a:solidFill>
              <a:srgbClr val="E6B726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5"/>
            <p:cNvSpPr txBox="1"/>
            <p:nvPr/>
          </p:nvSpPr>
          <p:spPr>
            <a:xfrm>
              <a:off x="0" y="2755953"/>
              <a:ext cx="9404352" cy="4881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900" lIns="120900" spcFirstLastPara="1" rIns="120900" wrap="square" tIns="120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entury Gothic"/>
                <a:buNone/>
              </a:pPr>
              <a:r>
                <a:rPr lang="tr-TR" sz="17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Örnek: Random Search </a:t>
              </a:r>
              <a:endParaRPr sz="17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3" name="Google Shape;313;p15"/>
            <p:cNvSpPr/>
            <p:nvPr/>
          </p:nvSpPr>
          <p:spPr>
            <a:xfrm>
              <a:off x="0" y="3244083"/>
              <a:ext cx="9404352" cy="415814"/>
            </a:xfrm>
            <a:prstGeom prst="rect">
              <a:avLst/>
            </a:prstGeom>
            <a:solidFill>
              <a:srgbClr val="F5E5CB">
                <a:alpha val="89803"/>
              </a:srgbClr>
            </a:solidFill>
            <a:ln cap="rnd" cmpd="sng" w="19050">
              <a:solidFill>
                <a:srgbClr val="F5E5CB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5"/>
            <p:cNvSpPr txBox="1"/>
            <p:nvPr/>
          </p:nvSpPr>
          <p:spPr>
            <a:xfrm>
              <a:off x="0" y="3244083"/>
              <a:ext cx="9404352" cy="4158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500" lIns="92450" spcFirstLastPara="1" rIns="92450" wrap="square" tIns="165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Century Gothic"/>
                <a:buNone/>
              </a:pPr>
              <a:r>
                <a:rPr lang="tr-TR" sz="13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Random Search, Grid Search'ten daha hızlı olabilecek bir alternatiftir, çünkü belirli bir dağılım üzerinde rastgele hiperparametre değerleri seçer.</a:t>
              </a:r>
              <a:endParaRPr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5" name="Google Shape;315;p15"/>
            <p:cNvSpPr/>
            <p:nvPr/>
          </p:nvSpPr>
          <p:spPr>
            <a:xfrm rot="10800000">
              <a:off x="0" y="1378833"/>
              <a:ext cx="9404352" cy="1390683"/>
            </a:xfrm>
            <a:prstGeom prst="upArrowCallout">
              <a:avLst>
                <a:gd fmla="val 25000" name="adj1"/>
                <a:gd fmla="val 25000" name="adj2"/>
                <a:gd fmla="val 25000" name="adj3"/>
                <a:gd fmla="val 64977" name="adj4"/>
              </a:avLst>
            </a:prstGeom>
            <a:solidFill>
              <a:srgbClr val="6AAA8E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5"/>
            <p:cNvSpPr txBox="1"/>
            <p:nvPr/>
          </p:nvSpPr>
          <p:spPr>
            <a:xfrm>
              <a:off x="0" y="1378833"/>
              <a:ext cx="9404352" cy="4881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900" lIns="120900" spcFirstLastPara="1" rIns="120900" wrap="square" tIns="120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entury Gothic"/>
                <a:buNone/>
              </a:pPr>
              <a:r>
                <a:rPr lang="tr-TR" sz="17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Örnek: Grid Search (İyi bir yöntem değil)</a:t>
              </a:r>
              <a:endParaRPr sz="17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7" name="Google Shape;317;p15"/>
            <p:cNvSpPr/>
            <p:nvPr/>
          </p:nvSpPr>
          <p:spPr>
            <a:xfrm>
              <a:off x="0" y="1866963"/>
              <a:ext cx="9404352" cy="415814"/>
            </a:xfrm>
            <a:prstGeom prst="rect">
              <a:avLst/>
            </a:prstGeom>
            <a:solidFill>
              <a:srgbClr val="D3E2DB">
                <a:alpha val="89803"/>
              </a:srgbClr>
            </a:solidFill>
            <a:ln cap="rnd" cmpd="sng" w="19050">
              <a:solidFill>
                <a:srgbClr val="D3E2DB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5"/>
            <p:cNvSpPr txBox="1"/>
            <p:nvPr/>
          </p:nvSpPr>
          <p:spPr>
            <a:xfrm>
              <a:off x="0" y="1866963"/>
              <a:ext cx="9404352" cy="4158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500" lIns="92450" spcFirstLastPara="1" rIns="92450" wrap="square" tIns="165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Century Gothic"/>
                <a:buNone/>
              </a:pPr>
              <a:r>
                <a:rPr lang="tr-TR" sz="13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Grid Search, belirtilen hiperparametrelerin tüm olası kombinasyonları arasında arama yapar.</a:t>
              </a:r>
              <a:endParaRPr sz="13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9" name="Google Shape;319;p15"/>
            <p:cNvSpPr/>
            <p:nvPr/>
          </p:nvSpPr>
          <p:spPr>
            <a:xfrm rot="10800000">
              <a:off x="0" y="1713"/>
              <a:ext cx="9404352" cy="1390683"/>
            </a:xfrm>
            <a:prstGeom prst="upArrowCallout">
              <a:avLst>
                <a:gd fmla="val 25000" name="adj1"/>
                <a:gd fmla="val 25000" name="adj2"/>
                <a:gd fmla="val 25000" name="adj3"/>
                <a:gd fmla="val 64977" name="adj4"/>
              </a:avLst>
            </a:prstGeom>
            <a:solidFill>
              <a:srgbClr val="52849A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5"/>
            <p:cNvSpPr txBox="1"/>
            <p:nvPr/>
          </p:nvSpPr>
          <p:spPr>
            <a:xfrm>
              <a:off x="0" y="1713"/>
              <a:ext cx="9404352" cy="9036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900" lIns="120900" spcFirstLastPara="1" rIns="120900" wrap="square" tIns="120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entury Gothic"/>
                <a:buNone/>
              </a:pPr>
              <a:r>
                <a:rPr lang="tr-TR" sz="17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Modelin performansını optimize etmek amacıyla kullanılan hiperparametrelerin otomatik olarak seçilmesi işlemine hiperparametre optimizasyonu denir.</a:t>
              </a:r>
              <a:endParaRPr sz="17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16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16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6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29" name="Google Shape;329;p16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16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1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" name="Google Shape;332;p1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tr-TR"/>
              <a:t>Evaluation</a:t>
            </a: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" name="Google Shape;334;p1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200"/>
              <a:buNone/>
            </a:pPr>
            <a:fld id="{00000000-1234-1234-1234-123412341234}" type="slidenum">
              <a:rPr lang="tr-TR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2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35" name="Google Shape;335;p16"/>
          <p:cNvGrpSpPr/>
          <p:nvPr/>
        </p:nvGrpSpPr>
        <p:grpSpPr>
          <a:xfrm>
            <a:off x="126312" y="1572191"/>
            <a:ext cx="11939374" cy="4301446"/>
            <a:chOff x="5014" y="844403"/>
            <a:chExt cx="11939374" cy="4301446"/>
          </a:xfrm>
        </p:grpSpPr>
        <p:sp>
          <p:nvSpPr>
            <p:cNvPr id="336" name="Google Shape;336;p16"/>
            <p:cNvSpPr/>
            <p:nvPr/>
          </p:nvSpPr>
          <p:spPr>
            <a:xfrm>
              <a:off x="10063529" y="3984622"/>
              <a:ext cx="245329" cy="752344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rnd" cmpd="sng" w="19050">
              <a:solidFill>
                <a:srgbClr val="52849A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37" name="Google Shape;337;p16"/>
            <p:cNvSpPr/>
            <p:nvPr/>
          </p:nvSpPr>
          <p:spPr>
            <a:xfrm>
              <a:off x="8738749" y="2823395"/>
              <a:ext cx="1978992" cy="34346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0000"/>
                  </a:lnTo>
                  <a:lnTo>
                    <a:pt x="120000" y="60000"/>
                  </a:lnTo>
                  <a:lnTo>
                    <a:pt x="120000" y="120000"/>
                  </a:lnTo>
                </a:path>
              </a:pathLst>
            </a:custGeom>
            <a:noFill/>
            <a:ln cap="rnd" cmpd="sng" w="19050">
              <a:solidFill>
                <a:srgbClr val="6AAA8E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38" name="Google Shape;338;p16"/>
            <p:cNvSpPr/>
            <p:nvPr/>
          </p:nvSpPr>
          <p:spPr>
            <a:xfrm>
              <a:off x="8084536" y="3984622"/>
              <a:ext cx="245329" cy="752344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rnd" cmpd="sng" w="19050">
              <a:solidFill>
                <a:srgbClr val="52849A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39" name="Google Shape;339;p16"/>
            <p:cNvSpPr/>
            <p:nvPr/>
          </p:nvSpPr>
          <p:spPr>
            <a:xfrm>
              <a:off x="8693029" y="2823395"/>
              <a:ext cx="91440" cy="343461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lnTo>
                    <a:pt x="60000" y="120000"/>
                  </a:lnTo>
                </a:path>
              </a:pathLst>
            </a:custGeom>
            <a:noFill/>
            <a:ln cap="rnd" cmpd="sng" w="19050">
              <a:solidFill>
                <a:srgbClr val="6AAA8E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40" name="Google Shape;340;p16"/>
            <p:cNvSpPr/>
            <p:nvPr/>
          </p:nvSpPr>
          <p:spPr>
            <a:xfrm>
              <a:off x="6105544" y="3984622"/>
              <a:ext cx="245329" cy="752344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rnd" cmpd="sng" w="19050">
              <a:solidFill>
                <a:srgbClr val="52849A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41" name="Google Shape;341;p16"/>
            <p:cNvSpPr/>
            <p:nvPr/>
          </p:nvSpPr>
          <p:spPr>
            <a:xfrm>
              <a:off x="6759756" y="2823395"/>
              <a:ext cx="1978992" cy="343461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0000"/>
                  </a:lnTo>
                  <a:lnTo>
                    <a:pt x="0" y="60000"/>
                  </a:lnTo>
                  <a:lnTo>
                    <a:pt x="0" y="120000"/>
                  </a:lnTo>
                </a:path>
              </a:pathLst>
            </a:custGeom>
            <a:noFill/>
            <a:ln cap="rnd" cmpd="sng" w="19050">
              <a:solidFill>
                <a:srgbClr val="6AAA8E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42" name="Google Shape;342;p16"/>
            <p:cNvSpPr/>
            <p:nvPr/>
          </p:nvSpPr>
          <p:spPr>
            <a:xfrm>
              <a:off x="8693029" y="1662168"/>
              <a:ext cx="91440" cy="343461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lnTo>
                    <a:pt x="60000" y="120000"/>
                  </a:lnTo>
                </a:path>
              </a:pathLst>
            </a:custGeom>
            <a:noFill/>
            <a:ln cap="rnd" cmpd="sng" w="19050">
              <a:solidFill>
                <a:srgbClr val="E6B726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43" name="Google Shape;343;p16"/>
            <p:cNvSpPr/>
            <p:nvPr/>
          </p:nvSpPr>
          <p:spPr>
            <a:xfrm>
              <a:off x="4126552" y="3984622"/>
              <a:ext cx="245329" cy="752344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rnd" cmpd="sng" w="19050">
              <a:solidFill>
                <a:srgbClr val="52849A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44" name="Google Shape;344;p16"/>
            <p:cNvSpPr/>
            <p:nvPr/>
          </p:nvSpPr>
          <p:spPr>
            <a:xfrm>
              <a:off x="2801772" y="2823395"/>
              <a:ext cx="1978992" cy="34346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0000"/>
                  </a:lnTo>
                  <a:lnTo>
                    <a:pt x="120000" y="60000"/>
                  </a:lnTo>
                  <a:lnTo>
                    <a:pt x="120000" y="120000"/>
                  </a:lnTo>
                </a:path>
              </a:pathLst>
            </a:custGeom>
            <a:noFill/>
            <a:ln cap="rnd" cmpd="sng" w="19050">
              <a:solidFill>
                <a:srgbClr val="6AAA8E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45" name="Google Shape;345;p16"/>
            <p:cNvSpPr/>
            <p:nvPr/>
          </p:nvSpPr>
          <p:spPr>
            <a:xfrm>
              <a:off x="2147559" y="3984622"/>
              <a:ext cx="245329" cy="752344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rnd" cmpd="sng" w="19050">
              <a:solidFill>
                <a:srgbClr val="52849A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46" name="Google Shape;346;p16"/>
            <p:cNvSpPr/>
            <p:nvPr/>
          </p:nvSpPr>
          <p:spPr>
            <a:xfrm>
              <a:off x="2756052" y="2823395"/>
              <a:ext cx="91440" cy="343461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lnTo>
                    <a:pt x="60000" y="120000"/>
                  </a:lnTo>
                </a:path>
              </a:pathLst>
            </a:custGeom>
            <a:noFill/>
            <a:ln cap="rnd" cmpd="sng" w="19050">
              <a:solidFill>
                <a:srgbClr val="6AAA8E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47" name="Google Shape;347;p16"/>
            <p:cNvSpPr/>
            <p:nvPr/>
          </p:nvSpPr>
          <p:spPr>
            <a:xfrm>
              <a:off x="168567" y="3984622"/>
              <a:ext cx="245329" cy="752344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rnd" cmpd="sng" w="19050">
              <a:solidFill>
                <a:srgbClr val="52849A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48" name="Google Shape;348;p16"/>
            <p:cNvSpPr/>
            <p:nvPr/>
          </p:nvSpPr>
          <p:spPr>
            <a:xfrm>
              <a:off x="822779" y="2823395"/>
              <a:ext cx="1978992" cy="343461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0000"/>
                  </a:lnTo>
                  <a:lnTo>
                    <a:pt x="0" y="60000"/>
                  </a:lnTo>
                  <a:lnTo>
                    <a:pt x="0" y="120000"/>
                  </a:lnTo>
                </a:path>
              </a:pathLst>
            </a:custGeom>
            <a:noFill/>
            <a:ln cap="rnd" cmpd="sng" w="19050">
              <a:solidFill>
                <a:srgbClr val="6AAA8E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49" name="Google Shape;349;p16"/>
            <p:cNvSpPr/>
            <p:nvPr/>
          </p:nvSpPr>
          <p:spPr>
            <a:xfrm>
              <a:off x="2756052" y="1662168"/>
              <a:ext cx="91440" cy="343461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lnTo>
                    <a:pt x="60000" y="120000"/>
                  </a:lnTo>
                </a:path>
              </a:pathLst>
            </a:custGeom>
            <a:noFill/>
            <a:ln cap="rnd" cmpd="sng" w="19050">
              <a:solidFill>
                <a:srgbClr val="E6B726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50" name="Google Shape;350;p16"/>
            <p:cNvSpPr/>
            <p:nvPr/>
          </p:nvSpPr>
          <p:spPr>
            <a:xfrm>
              <a:off x="1984006" y="844403"/>
              <a:ext cx="1635530" cy="817765"/>
            </a:xfrm>
            <a:prstGeom prst="rect">
              <a:avLst/>
            </a:prstGeom>
            <a:solidFill>
              <a:srgbClr val="B01210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6"/>
            <p:cNvSpPr txBox="1"/>
            <p:nvPr/>
          </p:nvSpPr>
          <p:spPr>
            <a:xfrm>
              <a:off x="1984006" y="844403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1. Regresyon Metrikleri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1984006" y="2005630"/>
              <a:ext cx="1635530" cy="817765"/>
            </a:xfrm>
            <a:prstGeom prst="rect">
              <a:avLst/>
            </a:prstGeom>
            <a:solidFill>
              <a:srgbClr val="E6B726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6"/>
            <p:cNvSpPr txBox="1"/>
            <p:nvPr/>
          </p:nvSpPr>
          <p:spPr>
            <a:xfrm>
              <a:off x="1984006" y="2005630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Regresyon problemlerinde, tahminlerin ne kadar iyi olduğunu ölçmek için kullanılan bazı yaygın metrikler şunlardır: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5014" y="3166857"/>
              <a:ext cx="1635530" cy="817765"/>
            </a:xfrm>
            <a:prstGeom prst="rect">
              <a:avLst/>
            </a:prstGeom>
            <a:solidFill>
              <a:srgbClr val="6AAA8E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6"/>
            <p:cNvSpPr txBox="1"/>
            <p:nvPr/>
          </p:nvSpPr>
          <p:spPr>
            <a:xfrm>
              <a:off x="5014" y="3166857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Mean Absolute Error (MAE)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413896" y="4328084"/>
              <a:ext cx="1635530" cy="817765"/>
            </a:xfrm>
            <a:prstGeom prst="rect">
              <a:avLst/>
            </a:prstGeom>
            <a:solidFill>
              <a:srgbClr val="52849A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6"/>
            <p:cNvSpPr txBox="1"/>
            <p:nvPr/>
          </p:nvSpPr>
          <p:spPr>
            <a:xfrm>
              <a:off x="413896" y="4328084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MAE, gerçek değerlerle tahminler arasındaki mutlak farkların ortalamasıdır.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1984006" y="3166857"/>
              <a:ext cx="1635530" cy="817765"/>
            </a:xfrm>
            <a:prstGeom prst="rect">
              <a:avLst/>
            </a:prstGeom>
            <a:solidFill>
              <a:srgbClr val="6AAA8E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6"/>
            <p:cNvSpPr txBox="1"/>
            <p:nvPr/>
          </p:nvSpPr>
          <p:spPr>
            <a:xfrm>
              <a:off x="1984006" y="3166857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Mean Squared Error (MSE)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2392889" y="4328084"/>
              <a:ext cx="1635530" cy="817765"/>
            </a:xfrm>
            <a:prstGeom prst="rect">
              <a:avLst/>
            </a:prstGeom>
            <a:solidFill>
              <a:srgbClr val="52849A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6"/>
            <p:cNvSpPr txBox="1"/>
            <p:nvPr/>
          </p:nvSpPr>
          <p:spPr>
            <a:xfrm>
              <a:off x="2392889" y="4328084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MSE, gerçek değerlerle tahminler arasındaki farkların karelerinin ortalamasıdır.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3962998" y="3166857"/>
              <a:ext cx="1635530" cy="817765"/>
            </a:xfrm>
            <a:prstGeom prst="rect">
              <a:avLst/>
            </a:prstGeom>
            <a:solidFill>
              <a:srgbClr val="6AAA8E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6"/>
            <p:cNvSpPr txBox="1"/>
            <p:nvPr/>
          </p:nvSpPr>
          <p:spPr>
            <a:xfrm>
              <a:off x="3962998" y="3166857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R² Score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4371881" y="4328084"/>
              <a:ext cx="1635530" cy="817765"/>
            </a:xfrm>
            <a:prstGeom prst="rect">
              <a:avLst/>
            </a:prstGeom>
            <a:solidFill>
              <a:srgbClr val="52849A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6"/>
            <p:cNvSpPr txBox="1"/>
            <p:nvPr/>
          </p:nvSpPr>
          <p:spPr>
            <a:xfrm>
              <a:off x="4371881" y="4328084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R², model tarafından açıklanan varyansın toplam varyansa oranını temsil eder.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7920983" y="844403"/>
              <a:ext cx="1635530" cy="817765"/>
            </a:xfrm>
            <a:prstGeom prst="rect">
              <a:avLst/>
            </a:prstGeom>
            <a:solidFill>
              <a:srgbClr val="B01210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6"/>
            <p:cNvSpPr txBox="1"/>
            <p:nvPr/>
          </p:nvSpPr>
          <p:spPr>
            <a:xfrm>
              <a:off x="7920983" y="844403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2. Sınıflandırma Metrikleri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8" name="Google Shape;368;p16"/>
            <p:cNvSpPr/>
            <p:nvPr/>
          </p:nvSpPr>
          <p:spPr>
            <a:xfrm>
              <a:off x="7920983" y="2005630"/>
              <a:ext cx="1635530" cy="817765"/>
            </a:xfrm>
            <a:prstGeom prst="rect">
              <a:avLst/>
            </a:prstGeom>
            <a:solidFill>
              <a:srgbClr val="E6B726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6"/>
            <p:cNvSpPr txBox="1"/>
            <p:nvPr/>
          </p:nvSpPr>
          <p:spPr>
            <a:xfrm>
              <a:off x="7920983" y="2005630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Sınıflandırma problemlerinde ise şunlar yaygın olarak kullanılır: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0" name="Google Shape;370;p16"/>
            <p:cNvSpPr/>
            <p:nvPr/>
          </p:nvSpPr>
          <p:spPr>
            <a:xfrm>
              <a:off x="5941991" y="3166857"/>
              <a:ext cx="1635530" cy="817765"/>
            </a:xfrm>
            <a:prstGeom prst="rect">
              <a:avLst/>
            </a:prstGeom>
            <a:solidFill>
              <a:srgbClr val="6AAA8E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6"/>
            <p:cNvSpPr txBox="1"/>
            <p:nvPr/>
          </p:nvSpPr>
          <p:spPr>
            <a:xfrm>
              <a:off x="5941991" y="3166857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Accuracy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2" name="Google Shape;372;p16"/>
            <p:cNvSpPr/>
            <p:nvPr/>
          </p:nvSpPr>
          <p:spPr>
            <a:xfrm>
              <a:off x="6350874" y="4328084"/>
              <a:ext cx="1635530" cy="817765"/>
            </a:xfrm>
            <a:prstGeom prst="rect">
              <a:avLst/>
            </a:prstGeom>
            <a:solidFill>
              <a:srgbClr val="52849A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6"/>
            <p:cNvSpPr txBox="1"/>
            <p:nvPr/>
          </p:nvSpPr>
          <p:spPr>
            <a:xfrm>
              <a:off x="6350874" y="4328084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Doğruluk, doğru tahmin edilen örneklerin toplam örnek sayısına oranıdır.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4" name="Google Shape;374;p16"/>
            <p:cNvSpPr/>
            <p:nvPr/>
          </p:nvSpPr>
          <p:spPr>
            <a:xfrm>
              <a:off x="7920983" y="3166857"/>
              <a:ext cx="1635530" cy="817765"/>
            </a:xfrm>
            <a:prstGeom prst="rect">
              <a:avLst/>
            </a:prstGeom>
            <a:solidFill>
              <a:srgbClr val="6AAA8E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6"/>
            <p:cNvSpPr txBox="1"/>
            <p:nvPr/>
          </p:nvSpPr>
          <p:spPr>
            <a:xfrm>
              <a:off x="7920983" y="3166857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Precision, Recall ve F1-Score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6" name="Google Shape;376;p16"/>
            <p:cNvSpPr/>
            <p:nvPr/>
          </p:nvSpPr>
          <p:spPr>
            <a:xfrm>
              <a:off x="8329866" y="4328084"/>
              <a:ext cx="1635530" cy="817765"/>
            </a:xfrm>
            <a:prstGeom prst="rect">
              <a:avLst/>
            </a:prstGeom>
            <a:solidFill>
              <a:srgbClr val="52849A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6"/>
            <p:cNvSpPr txBox="1"/>
            <p:nvPr/>
          </p:nvSpPr>
          <p:spPr>
            <a:xfrm>
              <a:off x="8329866" y="4328084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Bu metrikler, yanlış pozitiflerin ve yanlış negatiflerin etkisini dikkate alır.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8" name="Google Shape;378;p16"/>
            <p:cNvSpPr/>
            <p:nvPr/>
          </p:nvSpPr>
          <p:spPr>
            <a:xfrm>
              <a:off x="9899976" y="3166857"/>
              <a:ext cx="1635530" cy="817765"/>
            </a:xfrm>
            <a:prstGeom prst="rect">
              <a:avLst/>
            </a:prstGeom>
            <a:solidFill>
              <a:srgbClr val="6AAA8E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6"/>
            <p:cNvSpPr txBox="1"/>
            <p:nvPr/>
          </p:nvSpPr>
          <p:spPr>
            <a:xfrm>
              <a:off x="9899976" y="3166857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ROC-AUC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0" name="Google Shape;380;p16"/>
            <p:cNvSpPr/>
            <p:nvPr/>
          </p:nvSpPr>
          <p:spPr>
            <a:xfrm>
              <a:off x="10308858" y="4328084"/>
              <a:ext cx="1635530" cy="817765"/>
            </a:xfrm>
            <a:prstGeom prst="rect">
              <a:avLst/>
            </a:prstGeom>
            <a:solidFill>
              <a:srgbClr val="52849A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6"/>
            <p:cNvSpPr txBox="1"/>
            <p:nvPr/>
          </p:nvSpPr>
          <p:spPr>
            <a:xfrm>
              <a:off x="10308858" y="4328084"/>
              <a:ext cx="1635530" cy="817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0" lIns="5700" spcFirstLastPara="1" rIns="5700" wrap="square" tIns="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Century Gothic"/>
                <a:buNone/>
              </a:pPr>
              <a:r>
                <a:rPr lang="tr-TR" sz="9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ROC Eğrisinin Altındaki Alan, modelin performansını ölçmek için kullanılır</a:t>
              </a:r>
              <a:endParaRPr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25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25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2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90" name="Google Shape;390;p25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25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2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3" name="Google Shape;393;p25"/>
          <p:cNvSpPr txBox="1"/>
          <p:nvPr>
            <p:ph type="title"/>
          </p:nvPr>
        </p:nvSpPr>
        <p:spPr>
          <a:xfrm>
            <a:off x="650669" y="629266"/>
            <a:ext cx="3330328" cy="1641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tr-TR" sz="3900">
                <a:solidFill>
                  <a:schemeClr val="lt2"/>
                </a:solidFill>
              </a:rPr>
              <a:t>Dikkatiniz için teşekkürler</a:t>
            </a:r>
            <a:endParaRPr/>
          </a:p>
        </p:txBody>
      </p:sp>
      <p:pic>
        <p:nvPicPr>
          <p:cNvPr id="394" name="Google Shape;394;p25"/>
          <p:cNvPicPr preferRelativeResize="0"/>
          <p:nvPr/>
        </p:nvPicPr>
        <p:blipFill rotWithShape="1">
          <a:blip r:embed="rId8">
            <a:alphaModFix/>
          </a:blip>
          <a:srcRect b="0" l="14702" r="16399" t="0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6" name="Google Shape;396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200"/>
              <a:buNone/>
            </a:pPr>
            <a:fld id="{00000000-1234-1234-1234-123412341234}" type="slidenum">
              <a:rPr lang="tr-TR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2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7" name="Google Shape;397;p25"/>
          <p:cNvSpPr txBox="1"/>
          <p:nvPr>
            <p:ph idx="1" type="body"/>
          </p:nvPr>
        </p:nvSpPr>
        <p:spPr>
          <a:xfrm>
            <a:off x="650669" y="2438400"/>
            <a:ext cx="3330328" cy="3809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2192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Char char="►"/>
            </a:pPr>
            <a:r>
              <a:rPr lang="tr-TR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Sorular?</a:t>
            </a:r>
            <a:endParaRPr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None/>
            </a:pPr>
            <a:r>
              <a:t/>
            </a:r>
            <a:endParaRPr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None/>
            </a:pPr>
            <a:r>
              <a:t/>
            </a:r>
            <a:endParaRPr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8" name="Google Shape;398;p25"/>
          <p:cNvSpPr txBox="1"/>
          <p:nvPr>
            <p:ph idx="11" type="ftr"/>
          </p:nvPr>
        </p:nvSpPr>
        <p:spPr>
          <a:xfrm>
            <a:off x="636915" y="6355080"/>
            <a:ext cx="3422033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888888"/>
              </a:buClr>
              <a:buSzPts val="1400"/>
              <a:buFont typeface="Quattrocento Sans"/>
              <a:buNone/>
            </a:pPr>
            <a:r>
              <a:rPr b="0" i="0" lang="tr-TR"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Machine Learning 3.Kur</a:t>
            </a:r>
            <a:endParaRPr/>
          </a:p>
        </p:txBody>
      </p:sp>
      <p:sp>
        <p:nvSpPr>
          <p:cNvPr id="399" name="Google Shape;399;p25"/>
          <p:cNvSpPr txBox="1"/>
          <p:nvPr>
            <p:ph idx="10" type="dt"/>
          </p:nvPr>
        </p:nvSpPr>
        <p:spPr>
          <a:xfrm>
            <a:off x="8129874" y="6355080"/>
            <a:ext cx="3414426" cy="3047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888888"/>
              </a:buClr>
              <a:buSzPts val="1400"/>
              <a:buFont typeface="Quattrocento Sans"/>
              <a:buNone/>
            </a:pPr>
            <a:r>
              <a:rPr lang="tr-TR"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30 Temmuz 2023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İyon">
  <a:themeElements>
    <a:clrScheme name="İy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İyon">
  <a:themeElements>
    <a:clrScheme name="İy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2021-10-01T06:11:46Z</dcterms:created>
  <dc:creator>Reviewer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0x010100DFE610086E2B594499E184BA3E93512E</vt:lpwstr>
  </property>
</Properties>
</file>